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4145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7548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4145F"/>
                </a:solidFill>
              </a:rPr>
              <a:t>PRODUCT + STORY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502920" y="777240"/>
            <a:ext cx="557784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500" b="1" dirty="0">
                <a:solidFill>
                  <a:srgbClr val="20272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CoreBites: the protein snack with a tangy filled core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521208" y="2331720"/>
            <a:ext cx="5394960" cy="8778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20272C"/>
                </a:solidFill>
              </a:rPr>
              <a:t>Soft vanilla-yogurt protein bites with a bright Raspberry Lemonade center — built for busy students and young professionals who want protein without chalky bar energy.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48640" y="3566160"/>
            <a:ext cx="1417320" cy="347472"/>
          </a:xfrm>
          <a:prstGeom prst="roundRect">
            <a:avLst>
              <a:gd name="adj" fmla="val 26316"/>
            </a:avLst>
          </a:prstGeom>
          <a:solidFill>
            <a:srgbClr val="FFF3AA"/>
          </a:solidFill>
          <a:ln w="13970">
            <a:solidFill>
              <a:srgbClr val="2027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21792" y="3639312"/>
            <a:ext cx="1271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0272C"/>
                </a:solidFill>
              </a:rPr>
              <a:t>4 filled bites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2148840" y="3566160"/>
            <a:ext cx="1417320" cy="347472"/>
          </a:xfrm>
          <a:prstGeom prst="roundRect">
            <a:avLst>
              <a:gd name="adj" fmla="val 26316"/>
            </a:avLst>
          </a:prstGeom>
          <a:solidFill>
            <a:srgbClr val="FFF3AA"/>
          </a:solidFill>
          <a:ln w="13970">
            <a:solidFill>
              <a:srgbClr val="20272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221992" y="3639312"/>
            <a:ext cx="1271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0272C"/>
                </a:solidFill>
              </a:rPr>
              <a:t>12g protein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749040" y="3566160"/>
            <a:ext cx="1097280" cy="347472"/>
          </a:xfrm>
          <a:prstGeom prst="roundRect">
            <a:avLst>
              <a:gd name="adj" fmla="val 26316"/>
            </a:avLst>
          </a:prstGeom>
          <a:solidFill>
            <a:srgbClr val="FFF3AA"/>
          </a:solidFill>
          <a:ln w="13970">
            <a:solidFill>
              <a:srgbClr val="20272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822192" y="3639312"/>
            <a:ext cx="9509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0272C"/>
                </a:solidFill>
              </a:rPr>
              <a:t>~180 cal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48640" y="4343400"/>
            <a:ext cx="502920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66717A"/>
                </a:solidFill>
              </a:rPr>
              <a:t>Hero SKU: Raspberry Lemonade</a:t>
            </a:r>
            <a:endParaRPr lang="en-US" sz="1230" dirty="0"/>
          </a:p>
          <a:p>
            <a:pPr indent="0" marL="0">
              <a:buNone/>
            </a:pPr>
            <a:r>
              <a:rPr lang="en-US" sz="1230" dirty="0">
                <a:solidFill>
                  <a:srgbClr val="66717A"/>
                </a:solidFill>
              </a:rPr>
              <a:t>Launch lineup: Strawberry Lime, Blueberry Açaí, Mango Passionfruit, Peach Iced Tea</a:t>
            </a:r>
            <a:endParaRPr lang="en-US" sz="1230" dirty="0"/>
          </a:p>
        </p:txBody>
      </p:sp>
      <p:sp>
        <p:nvSpPr>
          <p:cNvPr id="13" name="Text 11"/>
          <p:cNvSpPr/>
          <p:nvPr/>
        </p:nvSpPr>
        <p:spPr>
          <a:xfrm>
            <a:off x="548640" y="5486400"/>
            <a:ext cx="4114800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20272C"/>
                </a:solidFill>
              </a:rPr>
              <a:t>Ownable visual: break open the bite, reveal the core.</a:t>
            </a:r>
            <a:endParaRPr lang="en-US" sz="1250" dirty="0"/>
          </a:p>
        </p:txBody>
      </p:sp>
      <p:pic>
        <p:nvPicPr>
          <p:cNvPr id="14" name="Image 0" descr="/mnt/data/a_clean_studio_product_packaging_photo_a_front_fa.png">    </p:cNvPr>
          <p:cNvPicPr>
            <a:picLocks noChangeAspect="1"/>
          </p:cNvPicPr>
          <p:nvPr/>
        </p:nvPicPr>
        <p:blipFill>
          <a:blip r:embed="rId1"/>
          <a:srcRect l="0" r="0" t="840" b="840"/>
          <a:stretch/>
        </p:blipFill>
        <p:spPr>
          <a:xfrm>
            <a:off x="6629400" y="457200"/>
            <a:ext cx="4800600" cy="589788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502920" y="6446520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717A"/>
                </a:solidFill>
              </a:rPr>
              <a:t>COREBITES  /  1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4145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7548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4145F"/>
                </a:solidFill>
              </a:rPr>
              <a:t>MARKET + GTM + ASK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502920" y="758952"/>
            <a:ext cx="74980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200" b="1" dirty="0">
                <a:solidFill>
                  <a:srgbClr val="20272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focused pilot: tangy flavor momentum + campus fitness occasions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594360" y="2176272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0272C"/>
                </a:solidFill>
              </a:rPr>
              <a:t>Analyst data: fastest flavor trend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94360" y="24048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Tangy / vinegar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594360" y="2633472"/>
            <a:ext cx="3397827" cy="228600"/>
          </a:xfrm>
          <a:prstGeom prst="rect">
            <a:avLst/>
          </a:prstGeom>
          <a:solidFill>
            <a:srgbClr val="E4145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60520" y="2615184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10.9% CAGR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594360" y="308152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BBQ / smoky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594360" y="3310128"/>
            <a:ext cx="2556164" cy="228600"/>
          </a:xfrm>
          <a:prstGeom prst="rect">
            <a:avLst/>
          </a:prstGeom>
          <a:solidFill>
            <a:srgbClr val="FFD21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60520" y="3291840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8.2% CAGR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594360" y="3758184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Sour cream / onion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594360" y="3986784"/>
            <a:ext cx="2462645" cy="228600"/>
          </a:xfrm>
          <a:prstGeom prst="rect">
            <a:avLst/>
          </a:prstGeom>
          <a:solidFill>
            <a:srgbClr val="C6CDD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160520" y="3968496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0272C"/>
                </a:solidFill>
              </a:rPr>
              <a:t>7.9% CAGR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594360" y="4983480"/>
            <a:ext cx="420624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230" dirty="0">
                <a:solidFill>
                  <a:srgbClr val="66717A"/>
                </a:solidFill>
              </a:rPr>
              <a:t>Insight: translate tangy momentum into a fruit-forward protein snack — Raspberry Lemonade, not another chocolate/peanut butter bar.</a:t>
            </a:r>
            <a:endParaRPr lang="en-US" sz="1230" dirty="0"/>
          </a:p>
        </p:txBody>
      </p:sp>
      <p:sp>
        <p:nvSpPr>
          <p:cNvPr id="16" name="Shape 14"/>
          <p:cNvSpPr/>
          <p:nvPr/>
        </p:nvSpPr>
        <p:spPr>
          <a:xfrm>
            <a:off x="5486400" y="2176272"/>
            <a:ext cx="1920240" cy="1005840"/>
          </a:xfrm>
          <a:prstGeom prst="roundRect">
            <a:avLst>
              <a:gd name="adj" fmla="val 11818"/>
            </a:avLst>
          </a:prstGeom>
          <a:solidFill>
            <a:srgbClr val="FFE4EF"/>
          </a:solidFill>
          <a:ln w="15240">
            <a:solidFill>
              <a:srgbClr val="E414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623560" y="2322576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4145F"/>
                </a:solidFill>
              </a:rPr>
              <a:t>Boston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5623560" y="2798064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6717A"/>
                </a:solidFill>
              </a:rPr>
              <a:t>launch city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7818120" y="2176272"/>
            <a:ext cx="1920240" cy="1005840"/>
          </a:xfrm>
          <a:prstGeom prst="roundRect">
            <a:avLst>
              <a:gd name="adj" fmla="val 11818"/>
            </a:avLst>
          </a:prstGeom>
          <a:solidFill>
            <a:srgbClr val="FFF3AA"/>
          </a:solidFill>
          <a:ln w="15240">
            <a:solidFill>
              <a:srgbClr val="FFD21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955280" y="2322576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20272C"/>
                </a:solidFill>
              </a:rPr>
              <a:t>25K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7955280" y="2798064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6717A"/>
                </a:solidFill>
              </a:rPr>
              <a:t>pilot pouches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10149840" y="2176272"/>
            <a:ext cx="1417320" cy="1005840"/>
          </a:xfrm>
          <a:prstGeom prst="roundRect">
            <a:avLst>
              <a:gd name="adj" fmla="val 11818"/>
            </a:avLst>
          </a:prstGeom>
          <a:solidFill>
            <a:srgbClr val="202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241280" y="2322576"/>
            <a:ext cx="12344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$250K</a:t>
            </a:r>
            <a:endParaRPr lang="en-US" sz="2500" dirty="0"/>
          </a:p>
        </p:txBody>
      </p:sp>
      <p:sp>
        <p:nvSpPr>
          <p:cNvPr id="24" name="Text 22"/>
          <p:cNvSpPr/>
          <p:nvPr/>
        </p:nvSpPr>
        <p:spPr>
          <a:xfrm>
            <a:off x="10222992" y="2816352"/>
            <a:ext cx="12527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60" b="1" dirty="0">
                <a:solidFill>
                  <a:srgbClr val="FFFFFF"/>
                </a:solidFill>
              </a:rPr>
              <a:t>pre-seed ask</a:t>
            </a:r>
            <a:endParaRPr lang="en-US" sz="860" dirty="0"/>
          </a:p>
        </p:txBody>
      </p:sp>
      <p:sp>
        <p:nvSpPr>
          <p:cNvPr id="25" name="Text 23"/>
          <p:cNvSpPr/>
          <p:nvPr/>
        </p:nvSpPr>
        <p:spPr>
          <a:xfrm>
            <a:off x="5486400" y="354787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0272C"/>
                </a:solidFill>
              </a:rPr>
              <a:t>Go-to-market wedge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5486400" y="3950208"/>
            <a:ext cx="310896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20272C"/>
                </a:solidFill>
              </a:rPr>
              <a:t>• Campus stores + fitness studios</a:t>
            </a:r>
            <a:endParaRPr lang="en-US" sz="1250" dirty="0"/>
          </a:p>
          <a:p>
            <a:pPr indent="0" marL="0">
              <a:buNone/>
            </a:pPr>
            <a:r>
              <a:rPr lang="en-US" sz="1250" dirty="0">
                <a:solidFill>
                  <a:srgbClr val="20272C"/>
                </a:solidFill>
              </a:rPr>
              <a:t>• Sampling in the 3pm slump occasion</a:t>
            </a:r>
            <a:endParaRPr lang="en-US" sz="1250" dirty="0"/>
          </a:p>
          <a:p>
            <a:pPr indent="0" marL="0">
              <a:buNone/>
            </a:pPr>
            <a:r>
              <a:rPr lang="en-US" sz="1250" dirty="0">
                <a:solidFill>
                  <a:srgbClr val="20272C"/>
                </a:solidFill>
              </a:rPr>
              <a:t>• Target / Amazon-style volume offers</a:t>
            </a:r>
            <a:endParaRPr lang="en-US" sz="1250" dirty="0"/>
          </a:p>
          <a:p>
            <a:pPr indent="0" marL="0">
              <a:buNone/>
            </a:pPr>
            <a:r>
              <a:rPr lang="en-US" sz="1250" dirty="0">
                <a:solidFill>
                  <a:srgbClr val="20272C"/>
                </a:solidFill>
              </a:rPr>
              <a:t>• Website prototype ready for DTC testing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9189720" y="3547872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0272C"/>
                </a:solidFill>
              </a:rPr>
              <a:t>Viability score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9189720" y="393192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4145F"/>
                </a:solidFill>
              </a:rPr>
              <a:t>4.1 / 5</a:t>
            </a:r>
            <a:endParaRPr lang="en-US" sz="3200" dirty="0"/>
          </a:p>
        </p:txBody>
      </p:sp>
      <p:sp>
        <p:nvSpPr>
          <p:cNvPr id="29" name="Text 27"/>
          <p:cNvSpPr/>
          <p:nvPr/>
        </p:nvSpPr>
        <p:spPr>
          <a:xfrm>
            <a:off x="9189720" y="4645152"/>
            <a:ext cx="2240280" cy="960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66717A"/>
                </a:solidFill>
              </a:rPr>
              <a:t>Highest scores: consumer appeal and brand/marketing potential. Biggest risk: product execution — texture, filling stability, shelf life, and COGS.</a:t>
            </a:r>
            <a:endParaRPr lang="en-US" sz="1120" dirty="0"/>
          </a:p>
        </p:txBody>
      </p:sp>
      <p:sp>
        <p:nvSpPr>
          <p:cNvPr id="30" name="Shape 28"/>
          <p:cNvSpPr/>
          <p:nvPr/>
        </p:nvSpPr>
        <p:spPr>
          <a:xfrm>
            <a:off x="5074920" y="2176272"/>
            <a:ext cx="0" cy="3858768"/>
          </a:xfrm>
          <a:prstGeom prst="line">
            <a:avLst/>
          </a:prstGeom>
          <a:noFill/>
          <a:ln w="12700">
            <a:solidFill>
              <a:srgbClr val="E9ECE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02920" y="6446520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717A"/>
                </a:solidFill>
              </a:rPr>
              <a:t>COREBITES  /  2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E4145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7548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4145F"/>
                </a:solidFill>
              </a:rPr>
              <a:t>LIVE PROTOTYPE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502920" y="795528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4400" b="1" dirty="0">
                <a:solidFill>
                  <a:srgbClr val="20272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Live Prototype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548640" y="155448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4145F"/>
                </a:solidFill>
              </a:rPr>
              <a:t>https://ai-snack-company.online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48640" y="2057400"/>
            <a:ext cx="50292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66717A"/>
                </a:solidFill>
              </a:rPr>
              <a:t>A working single-product ecommerce experience designed to validate CoreBites demand before scale-up.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94360" y="288036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0272C"/>
                </a:solidFill>
              </a:rPr>
              <a:t>What the website can do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85800" y="3337560"/>
            <a:ext cx="5212080" cy="1371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20272C"/>
                </a:solidFill>
              </a:rPr>
              <a:t>• Show the animated filled-core brand story</a:t>
            </a:r>
            <a:endParaRPr lang="en-US" sz="1550" dirty="0"/>
          </a:p>
          <a:p>
            <a:pPr indent="0" marL="0">
              <a:buNone/>
            </a:pPr>
            <a:r>
              <a:rPr lang="en-US" sz="1550" dirty="0">
                <a:solidFill>
                  <a:srgbClr val="20272C"/>
                </a:solidFill>
              </a:rPr>
              <a:t>• Present Raspberry Lemonade with value cues and volume discounts</a:t>
            </a:r>
            <a:endParaRPr lang="en-US" sz="1550" dirty="0"/>
          </a:p>
          <a:p>
            <a:pPr indent="0" marL="0">
              <a:buNone/>
            </a:pPr>
            <a:r>
              <a:rPr lang="en-US" sz="1550" dirty="0">
                <a:solidFill>
                  <a:srgbClr val="20272C"/>
                </a:solidFill>
              </a:rPr>
              <a:t>• Simulate add-to-cart, checkout validation, and order confirmation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685800" y="5212080"/>
            <a:ext cx="40233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4145F"/>
                </a:solidFill>
              </a:rPr>
              <a:t>Jingle hook: “Snack goes boom — CoreBites!”</a:t>
            </a:r>
            <a:endParaRPr lang="en-US" sz="1350" dirty="0"/>
          </a:p>
        </p:txBody>
      </p:sp>
      <p:pic>
        <p:nvPicPr>
          <p:cNvPr id="10" name="Image 0" descr="/mnt/data/corebites_q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1225296"/>
            <a:ext cx="1920240" cy="192024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263640" y="3246120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0272C"/>
                </a:solidFill>
              </a:rPr>
              <a:t>Scan to view</a:t>
            </a:r>
            <a:endParaRPr lang="en-US" sz="1100" dirty="0"/>
          </a:p>
        </p:txBody>
      </p:sp>
      <p:pic>
        <p:nvPicPr>
          <p:cNvPr id="12" name="Image 1" descr="/mnt/data/corebites_raspberry_lemonade_snack_collage.png">    </p:cNvPr>
          <p:cNvPicPr>
            <a:picLocks noChangeAspect="1"/>
          </p:cNvPicPr>
          <p:nvPr/>
        </p:nvPicPr>
        <p:blipFill>
          <a:blip r:embed="rId2"/>
          <a:srcRect l="19737" r="19737" t="0" b="0"/>
          <a:stretch/>
        </p:blipFill>
        <p:spPr>
          <a:xfrm>
            <a:off x="8394192" y="1005840"/>
            <a:ext cx="3154680" cy="521208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02920" y="6446520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717A"/>
                </a:solidFill>
              </a:rPr>
              <a:t>COREBITES  /  3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CoreBites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CoreBites Funder Pitch</dc:title>
  <dc:subject>CoreBites funder pitch slides</dc:subject>
  <dc:creator>OpenAI</dc:creator>
  <cp:lastModifiedBy>OpenAI</cp:lastModifiedBy>
  <cp:revision>1</cp:revision>
  <dcterms:created xsi:type="dcterms:W3CDTF">2026-07-09T10:28:11Z</dcterms:created>
  <dcterms:modified xsi:type="dcterms:W3CDTF">2026-07-09T10:28:11Z</dcterms:modified>
</cp:coreProperties>
</file>